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60" r:id="rId2"/>
    <p:sldId id="257" r:id="rId3"/>
    <p:sldId id="261" r:id="rId4"/>
    <p:sldId id="262" r:id="rId5"/>
    <p:sldId id="263" r:id="rId6"/>
    <p:sldId id="264" r:id="rId7"/>
    <p:sldId id="267" r:id="rId8"/>
    <p:sldId id="268" r:id="rId9"/>
    <p:sldId id="266" r:id="rId10"/>
    <p:sldId id="271" r:id="rId11"/>
    <p:sldId id="272" r:id="rId12"/>
    <p:sldId id="273" r:id="rId13"/>
    <p:sldId id="274" r:id="rId14"/>
    <p:sldId id="275" r:id="rId15"/>
    <p:sldId id="265" r:id="rId16"/>
    <p:sldId id="269" r:id="rId17"/>
    <p:sldId id="276" r:id="rId18"/>
    <p:sldId id="277" r:id="rId19"/>
    <p:sldId id="278" r:id="rId20"/>
    <p:sldId id="270" r:id="rId21"/>
    <p:sldId id="279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9873" autoAdjust="0"/>
  </p:normalViewPr>
  <p:slideViewPr>
    <p:cSldViewPr>
      <p:cViewPr>
        <p:scale>
          <a:sx n="80" d="100"/>
          <a:sy n="80" d="100"/>
        </p:scale>
        <p:origin x="-251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8209E-B3D6-40E8-B510-D399214F2F86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220E4-F2BC-4EFF-824A-53D4790F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2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4437112"/>
            <a:ext cx="4176000" cy="1468800"/>
          </a:xfrm>
        </p:spPr>
        <p:txBody>
          <a:bodyPr/>
          <a:lstStyle>
            <a:lvl1pPr>
              <a:spcBef>
                <a:spcPts val="480"/>
              </a:spcBef>
              <a:defRPr sz="2000" b="1" i="0" cap="all" baseline="0"/>
            </a:lvl1pPr>
          </a:lstStyle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2963044"/>
            <a:ext cx="3744342" cy="64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Должность докладчика – </a:t>
            </a:r>
            <a:br>
              <a:rPr lang="ru-RU" dirty="0" smtClean="0"/>
            </a:br>
            <a:r>
              <a:rPr lang="ru-RU" dirty="0" smtClean="0"/>
              <a:t>ФИО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59832" y="6453013"/>
            <a:ext cx="3024188" cy="3603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 smtClean="0"/>
              <a:t>ДД.ММ.ГГ</a:t>
            </a:r>
          </a:p>
        </p:txBody>
      </p:sp>
    </p:spTree>
    <p:extLst>
      <p:ext uri="{BB962C8B-B14F-4D97-AF65-F5344CB8AC3E}">
        <p14:creationId xmlns:p14="http://schemas.microsoft.com/office/powerpoint/2010/main" val="105560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НАЗВАНИЕ СЛАЙДА – Arial Narrow/ ALL CAPS/ 20/ Bold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7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000" b="1" cap="all"/>
            </a:lvl1pPr>
          </a:lstStyle>
          <a:p>
            <a:r>
              <a:rPr lang="en-US" dirty="0" smtClean="0"/>
              <a:t>НАЗВАНИЕ СЛАЙДА – Arial Narrow/ ALL CAPS/ 20/ Bold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40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НАЗВАНИЕ СЛАЙДА – Arial Narrow/ ALL CAPS/ 20/ Bold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8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НАЗВАНИЕ СЛАЙДА – Arial Narrow/ ALL CAPS/ 20/ Bold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F81B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ЗАГОЛОВКА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lang="ru-RU" sz="2000" b="1" kern="1200" cap="all" baseline="0" dirty="0" smtClean="0">
                <a:solidFill>
                  <a:srgbClr val="4F81BD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ЗАГОЛОВКА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0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НАЗВАНИЕ СЛАЙДА – Arial Narrow/ ALL CAPS/ 20/ Bold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9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НАЗВАНИЕ СЛАЙДА – Arial Narrow/ ALL CAPS/ 20/ Bold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6810-1936-44C4-B643-8211257C5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2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НАЗВАНИЕ СЛАЙДА – Arial Narrow/ ALL CAPS/ 20/ Bold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51852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fld id="{EBA16810-1936-44C4-B643-8211257C56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0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581128"/>
            <a:ext cx="4176000" cy="1468800"/>
          </a:xfrm>
        </p:spPr>
        <p:txBody>
          <a:bodyPr/>
          <a:lstStyle/>
          <a:p>
            <a:r>
              <a:rPr lang="ru-RU" dirty="0"/>
              <a:t> «Электробезопасность»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31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10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0" name="Picture 6" descr="\\Mrsk-dfs\дсми\Внутренние\PR-мероприятия\Электричество опасно 2016\Материалы Россети\Полиграфия переработанная 2016 новый ЦОК\А4\ПЛАКАТЫ А4 горизонтальные\JPG\1 Плакат горизонтальные А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1104"/>
            <a:ext cx="8064896" cy="57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11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3" name="Picture 5" descr="\\Mrsk-dfs\дсми\Внутренние\PR-мероприятия\Электричество опасно 2016\Материалы Россети\Полиграфия переработанная 2016 новый ЦОК\А4\ПЛАКАТЫ А4 горизонтальные\JPG\2 Плакат горизонтальные А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9446"/>
            <a:ext cx="7873721" cy="556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12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7" name="Picture 5" descr="\\Mrsk-dfs\дсми\Внутренние\PR-мероприятия\Электричество опасно 2016\Материалы Россети\Полиграфия переработанная 2016 новый ЦОК\А4\ПЛАКАТЫ А4 горизонтальные\JPG\3 Плакат горизонтальные А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4447"/>
            <a:ext cx="7776864" cy="550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13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101" name="Picture 5" descr="\\Mrsk-dfs\дсми\Внутренние\PR-мероприятия\Электричество опасно 2016\Материалы Россети\Полиграфия переработанная 2016 новый ЦОК\А4\ПЛАКАТЫ А4 горизонтальные\JPG\4 Плакат горизонтальные А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36904" cy="575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8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14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5" name="Picture 5" descr="\\Mrsk-dfs\дсми\Внутренние\PR-мероприятия\Электричество опасно 2016\Материалы Россети\Полиграфия переработанная 2016 новый ЦОК\А4\ПЛАКАТЫ А4 горизонтальные\JPG\5 Плакат горизонтальные А4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848872" cy="555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4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15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2" descr="\\Mrsk-dfs\дсми\Обмен\Акция среди сотрудников_НЕ ДЕЛАЙ САМ! ОСТАНОВИ ДРУГА!\Презентационный материал для дошкольников\Холодиль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63" y="721638"/>
            <a:ext cx="1457876" cy="270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\\Mrsk-dfs\дсми\Обмен\Акция среди сотрудников_НЕ ДЕЛАЙ САМ! ОСТАНОВИ ДРУГА!\Презентационный материал для дошкольников\Утю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8" y="3961998"/>
            <a:ext cx="2016224" cy="180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Mrsk-dfs\дсми\Обмен\Акция среди сотрудников_НЕ ДЕЛАЙ САМ! ОСТАНОВИ ДРУГА!\Презентационный материал для дошкольников\Пли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59738"/>
            <a:ext cx="1753781" cy="267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chuvashova-NV\Desktop\b187f7ba-124e-11e4-83e5-d4ae52b8a5552-500x50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42" y="292666"/>
            <a:ext cx="2759346" cy="27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kulebaki.kupitseychas.ru/content/Mikrovolnovye_pech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94" y="3961998"/>
            <a:ext cx="2482736" cy="16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38" y="3117624"/>
            <a:ext cx="3033886" cy="303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4513" y="188640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altLang="ru-RU" sz="2000" b="1" dirty="0">
                <a:latin typeface="+mj-lt"/>
              </a:rPr>
              <a:t>Электроприборы</a:t>
            </a:r>
            <a:endParaRPr lang="ru-RU" alt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56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18520" y="5905153"/>
            <a:ext cx="2133600" cy="365125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16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376238" y="980728"/>
            <a:ext cx="57753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ru-RU" sz="1700" b="1" baseline="0" dirty="0" smtClean="0">
                <a:solidFill>
                  <a:srgbClr val="003399"/>
                </a:solidFill>
              </a:rPr>
              <a:t>1</a:t>
            </a:r>
            <a:r>
              <a:rPr lang="ru-RU" sz="1700" b="1" baseline="0" dirty="0" smtClean="0">
                <a:solidFill>
                  <a:srgbClr val="003399"/>
                </a:solidFill>
                <a:latin typeface="+mj-lt"/>
              </a:rPr>
              <a:t>. ОПАСНО играть с электрическими розетками!</a:t>
            </a:r>
          </a:p>
          <a:p>
            <a:pPr>
              <a:defRPr/>
            </a:pPr>
            <a:endParaRPr lang="ru-RU" sz="1700" b="1" baseline="0" dirty="0" smtClean="0">
              <a:solidFill>
                <a:srgbClr val="003399"/>
              </a:solidFill>
              <a:latin typeface="+mj-lt"/>
            </a:endParaRPr>
          </a:p>
          <a:p>
            <a:pPr>
              <a:buFontTx/>
              <a:buNone/>
              <a:defRPr/>
            </a:pPr>
            <a:r>
              <a:rPr lang="ru-RU" sz="1700" b="1" baseline="0" dirty="0" smtClean="0">
                <a:solidFill>
                  <a:srgbClr val="003399"/>
                </a:solidFill>
                <a:latin typeface="+mj-lt"/>
              </a:rPr>
              <a:t>2. ОПАСНО самостоятельно ремонтировать   электроприборы!</a:t>
            </a: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6350" y="674341"/>
            <a:ext cx="226853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66CCFF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3399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2646016"/>
            <a:ext cx="2198688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66CCFF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3399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"/>
          <p:cNvSpPr>
            <a:spLocks noChangeArrowheads="1"/>
          </p:cNvSpPr>
          <p:nvPr/>
        </p:nvSpPr>
        <p:spPr bwMode="auto">
          <a:xfrm>
            <a:off x="2987675" y="2646016"/>
            <a:ext cx="575945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aseline="-25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defRPr sz="1400" baseline="-25000"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defRPr sz="1400" baseline="-25000"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defRPr sz="1400" baseline="-25000">
                <a:solidFill>
                  <a:srgbClr val="003399"/>
                </a:solidFill>
                <a:latin typeface="Arial" charset="0"/>
              </a:defRPr>
            </a:lvl4pPr>
            <a:lvl5pPr marL="2057400" indent="-228600" eaLnBrk="0" hangingPunct="0">
              <a:defRPr sz="1400" baseline="-25000">
                <a:solidFill>
                  <a:srgbClr val="003399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3399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3399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3399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400" baseline="-25000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700" b="1" baseline="0" dirty="0">
                <a:latin typeface="+mn-lt"/>
              </a:rPr>
              <a:t>3. ОПАСНО использовать приборы рядом с водой!</a:t>
            </a:r>
          </a:p>
          <a:p>
            <a:pPr eaLnBrk="1" hangingPunct="1"/>
            <a:endParaRPr lang="ru-RU" altLang="ru-RU" sz="1700" b="1" baseline="0" dirty="0">
              <a:latin typeface="+mn-lt"/>
            </a:endParaRPr>
          </a:p>
          <a:p>
            <a:pPr eaLnBrk="1" hangingPunct="1"/>
            <a:r>
              <a:rPr lang="ru-RU" altLang="ru-RU" sz="1700" b="1" baseline="0" dirty="0">
                <a:latin typeface="+mn-lt"/>
              </a:rPr>
              <a:t>4. ОПАСНО прикасаться к электроприборам мокрыми </a:t>
            </a:r>
            <a:r>
              <a:rPr lang="ru-RU" altLang="ru-RU" sz="1700" b="1" baseline="0" dirty="0" smtClean="0">
                <a:latin typeface="+mn-lt"/>
              </a:rPr>
              <a:t>руками!</a:t>
            </a:r>
            <a:endParaRPr lang="ru-RU" altLang="ru-RU" sz="1700" b="1" baseline="0" dirty="0"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9913" y="4614516"/>
            <a:ext cx="5694362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dirty="0">
                <a:solidFill>
                  <a:srgbClr val="003399"/>
                </a:solidFill>
              </a:rPr>
              <a:t>5. ОПАСНО открывать лестничные электрощиты, находящиеся в подъездах до­мов!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5425" y="3776316"/>
            <a:ext cx="2066925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66CCFF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3399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51"/>
          <p:cNvSpPr txBox="1">
            <a:spLocks noChangeArrowheads="1"/>
          </p:cNvSpPr>
          <p:nvPr/>
        </p:nvSpPr>
        <p:spPr bwMode="auto">
          <a:xfrm>
            <a:off x="1377950" y="155575"/>
            <a:ext cx="6264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baseline="0" dirty="0">
                <a:latin typeface="+mn-lt"/>
              </a:rPr>
              <a:t>Правила поведения с электричеством в быту</a:t>
            </a:r>
            <a:endParaRPr lang="ru-RU" altLang="ru-RU" sz="200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63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18520" y="5905153"/>
            <a:ext cx="2133600" cy="365125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17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 descr="\\Mrsk-dfs\дсми\Обмен\Акция среди сотрудников_НЕ ДЕЛАЙ САМ! ОСТАНОВИ ДРУГА!\Картинки по электробезопасности для детишек\8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90" y="476672"/>
            <a:ext cx="63373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763713" y="246063"/>
            <a:ext cx="64087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altLang="ru-RU" sz="2000" b="1" baseline="0" dirty="0">
                <a:solidFill>
                  <a:srgbClr val="003399"/>
                </a:solidFill>
                <a:ea typeface="+mn-ea"/>
                <a:cs typeface="+mn-cs"/>
              </a:rPr>
              <a:t> </a:t>
            </a:r>
            <a:r>
              <a:rPr lang="ru-RU" altLang="ru-RU" sz="2000" b="1" baseline="0" dirty="0" smtClean="0">
                <a:solidFill>
                  <a:srgbClr val="003399"/>
                </a:solidFill>
                <a:ea typeface="+mn-ea"/>
                <a:cs typeface="+mn-cs"/>
              </a:rPr>
              <a:t>ИГРА: Правильно и неправильно</a:t>
            </a:r>
            <a:endParaRPr lang="ru-RU" altLang="ru-RU" sz="2000" b="1" baseline="0" dirty="0">
              <a:solidFill>
                <a:srgbClr val="003399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9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18520" y="5905153"/>
            <a:ext cx="2133600" cy="365125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18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763713" y="246063"/>
            <a:ext cx="64087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altLang="ru-RU" sz="2000" b="1" baseline="0" dirty="0">
                <a:solidFill>
                  <a:srgbClr val="003399"/>
                </a:solidFill>
                <a:ea typeface="+mn-ea"/>
                <a:cs typeface="+mn-cs"/>
              </a:rPr>
              <a:t> </a:t>
            </a:r>
            <a:r>
              <a:rPr lang="ru-RU" altLang="ru-RU" sz="2000" b="1" baseline="0" dirty="0" smtClean="0">
                <a:solidFill>
                  <a:srgbClr val="003399"/>
                </a:solidFill>
                <a:ea typeface="+mn-ea"/>
                <a:cs typeface="+mn-cs"/>
              </a:rPr>
              <a:t>ИГРА: Правильно и неправильно</a:t>
            </a:r>
            <a:endParaRPr lang="ru-RU" altLang="ru-RU" sz="2000" b="1" baseline="0" dirty="0">
              <a:solidFill>
                <a:srgbClr val="003399"/>
              </a:solidFill>
              <a:ea typeface="+mn-ea"/>
              <a:cs typeface="+mn-cs"/>
            </a:endParaRPr>
          </a:p>
        </p:txBody>
      </p:sp>
      <p:pic>
        <p:nvPicPr>
          <p:cNvPr id="6" name="Picture 2" descr="\\Mrsk-dfs\дсми\Обмен\Акция среди сотрудников_НЕ ДЕЛАЙ САМ! ОСТАНОВИ ДРУГА!\Картинки по электробезопасности для детишек\Screenshot-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98398"/>
            <a:ext cx="6136853" cy="54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1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18520" y="5905153"/>
            <a:ext cx="2133600" cy="365125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19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763713" y="246063"/>
            <a:ext cx="64087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altLang="ru-RU" sz="2000" b="1" baseline="0" dirty="0">
                <a:solidFill>
                  <a:srgbClr val="003399"/>
                </a:solidFill>
                <a:ea typeface="+mn-ea"/>
                <a:cs typeface="+mn-cs"/>
              </a:rPr>
              <a:t> </a:t>
            </a:r>
            <a:r>
              <a:rPr lang="ru-RU" altLang="ru-RU" sz="2000" b="1" baseline="0" dirty="0" smtClean="0">
                <a:solidFill>
                  <a:srgbClr val="003399"/>
                </a:solidFill>
                <a:ea typeface="+mn-ea"/>
                <a:cs typeface="+mn-cs"/>
              </a:rPr>
              <a:t>ИГРА: Правильно и неправильно</a:t>
            </a:r>
            <a:endParaRPr lang="ru-RU" altLang="ru-RU" sz="2000" b="1" baseline="0" dirty="0">
              <a:solidFill>
                <a:srgbClr val="003399"/>
              </a:solidFill>
              <a:ea typeface="+mn-ea"/>
              <a:cs typeface="+mn-cs"/>
            </a:endParaRPr>
          </a:p>
        </p:txBody>
      </p:sp>
      <p:pic>
        <p:nvPicPr>
          <p:cNvPr id="7" name="Picture 2" descr="\\Mrsk-dfs\дсми\Обмен\Акция среди сотрудников_НЕ ДЕЛАЙ САМ! ОСТАНОВИ ДРУГА!\Картинки по электробезопасности для детишек\Screenshot-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831929" cy="513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7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2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82588" y="836712"/>
            <a:ext cx="86407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baseline="0" dirty="0">
                <a:solidFill>
                  <a:srgbClr val="003399"/>
                </a:solidFill>
                <a:latin typeface="+mn-lt"/>
                <a:cs typeface="Arial" charset="0"/>
              </a:rPr>
              <a:t>На электростанциях  специальная машина (генератор) производит электричество.          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baseline="0" dirty="0">
                <a:solidFill>
                  <a:srgbClr val="003399"/>
                </a:solidFill>
                <a:latin typeface="+mn-lt"/>
                <a:cs typeface="Arial" charset="0"/>
              </a:rPr>
              <a:t>Генераторы бывают разные. Бывают очень маленькие – их электроэнергии хватает только на освещение одной комнаты. Бывают генераторы – гиганты, которые дают электроэнергию большому городу. </a:t>
            </a:r>
          </a:p>
        </p:txBody>
      </p:sp>
      <p:pic>
        <p:nvPicPr>
          <p:cNvPr id="11" name="Содержимое 5" descr="Электростанция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t="2592" r="1363" b="1489"/>
          <a:stretch>
            <a:fillRect/>
          </a:stretch>
        </p:blipFill>
        <p:spPr>
          <a:xfrm>
            <a:off x="1678781" y="2057053"/>
            <a:ext cx="6048375" cy="4011612"/>
          </a:xfrm>
        </p:spPr>
      </p:pic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539552" y="260350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3399"/>
                </a:solidFill>
                <a:latin typeface="+mj-lt"/>
                <a:cs typeface="Arial" charset="0"/>
              </a:rPr>
              <a:t>Как в наш дом </a:t>
            </a:r>
            <a:r>
              <a:rPr lang="ru-RU" altLang="ru-RU" sz="2000" b="1" dirty="0">
                <a:solidFill>
                  <a:srgbClr val="003399"/>
                </a:solidFill>
                <a:latin typeface="+mj-lt"/>
                <a:cs typeface="Arial" charset="0"/>
              </a:rPr>
              <a:t>приходит электричество</a:t>
            </a:r>
            <a:r>
              <a:rPr lang="ru-RU" altLang="ru-RU" sz="2000" b="1" dirty="0">
                <a:solidFill>
                  <a:srgbClr val="003399"/>
                </a:solidFill>
                <a:latin typeface="+mj-lt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29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18520" y="5905153"/>
            <a:ext cx="2133600" cy="365125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20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763713" y="1588"/>
            <a:ext cx="55451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altLang="ru-RU" sz="2000" b="1" baseline="0" dirty="0">
                <a:solidFill>
                  <a:srgbClr val="003399"/>
                </a:solidFill>
                <a:ea typeface="+mn-ea"/>
                <a:cs typeface="+mn-cs"/>
              </a:rPr>
              <a:t> </a:t>
            </a:r>
            <a:r>
              <a:rPr lang="ru-RU" altLang="ru-RU" sz="2000" b="1" baseline="0" dirty="0" smtClean="0">
                <a:solidFill>
                  <a:schemeClr val="tx1"/>
                </a:solidFill>
                <a:ea typeface="+mn-ea"/>
                <a:cs typeface="+mn-cs"/>
              </a:rPr>
              <a:t>Энергетик</a:t>
            </a:r>
            <a:endParaRPr lang="ru-RU" altLang="ru-RU" sz="2000" b="1" baseline="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11" name="Picture 11" descr="\\Mrsk-dfs\дсми\Обмен\Акция среди сотрудников_НЕ ДЕЛАЙ САМ! ОСТАНОВИ ДРУГА!\Презентационный материал для дошкольников\IMG_3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32924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\\Mrsk-dfs\дсми\Обмен\Акция среди сотрудников_НЕ ДЕЛАЙ САМ! ОСТАНОВИ ДРУГА!\Картинки по электробезопасности для детишек\Кас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0700"/>
            <a:ext cx="2274888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\\Mrsk-dfs\дсми\Обмен\Акция среди сотрудников_НЕ ДЕЛАЙ САМ! ОСТАНОВИ ДРУГА!\Картинки по электробезопасности для детишек\Боты 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1" y="3471863"/>
            <a:ext cx="2602830" cy="260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\\Mrsk-dfs\дсми\Обмен\Акция среди сотрудников_НЕ ДЕЛАЙ САМ! ОСТАНОВИ ДРУГА!\Картинки по электробезопасности для детишек\Перчат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084388"/>
            <a:ext cx="2519362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6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18520" y="5905153"/>
            <a:ext cx="2133600" cy="365125"/>
          </a:xfrm>
        </p:spPr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21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75656" y="267607"/>
            <a:ext cx="55451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000" b="1" dirty="0">
                <a:solidFill>
                  <a:srgbClr val="003399"/>
                </a:solidFill>
              </a:rPr>
              <a:t> </a:t>
            </a:r>
            <a:r>
              <a:rPr lang="ru-RU" altLang="ru-RU" sz="2000" b="1" dirty="0" smtClean="0">
                <a:solidFill>
                  <a:srgbClr val="003399"/>
                </a:solidFill>
              </a:rPr>
              <a:t>Уважаемые ребята!</a:t>
            </a:r>
            <a:endParaRPr lang="ru-RU" altLang="ru-RU" sz="2000" b="1" dirty="0">
              <a:solidFill>
                <a:srgbClr val="003399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74601" y="993775"/>
            <a:ext cx="8029649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Электроэнергия - наш незаменимый помощник. </a:t>
            </a:r>
            <a:b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Но для  тех, кто не знает или пренебрегает правилами электробезопасности, не умеет обращаться с бытовыми приборами, нарушает правила поведения вблизи </a:t>
            </a:r>
            <a:r>
              <a:rPr kumimoji="0" lang="ru-RU" altLang="zh-CN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энергообъектов</a:t>
            </a:r>
            <a: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 электроэнергия таит в себе </a:t>
            </a:r>
            <a:b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смертельную опасность!!!</a:t>
            </a:r>
            <a:br>
              <a:rPr kumimoji="0" lang="ru-RU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987824" y="3574256"/>
            <a:ext cx="5545137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000" b="1" dirty="0">
                <a:solidFill>
                  <a:srgbClr val="003399"/>
                </a:solidFill>
                <a:latin typeface="Arial"/>
              </a:rPr>
              <a:t> </a:t>
            </a: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Ребята, будьте осторожны! </a:t>
            </a:r>
            <a:br>
              <a:rPr lang="ru-RU" altLang="ru-RU" sz="2000" b="1" dirty="0">
                <a:solidFill>
                  <a:srgbClr val="003399"/>
                </a:solidFill>
                <a:latin typeface="+mn-lt"/>
              </a:rPr>
            </a:b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Берегите свою жизнь и жизнь своих друзей!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01" y="3212976"/>
            <a:ext cx="2763837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66CCFF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3399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8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8019" y="3244334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Спасибо за внимание!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787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3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539552" y="260350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Как в наш дом </a:t>
            </a: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приходит электричество</a:t>
            </a: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?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01757" y="1844824"/>
            <a:ext cx="38893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baseline="0" dirty="0">
                <a:solidFill>
                  <a:srgbClr val="003399"/>
                </a:solidFill>
                <a:latin typeface="+mn-lt"/>
              </a:rPr>
              <a:t>От генератора электричество передается по специальным линиям электропередачи.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1" baseline="0" dirty="0">
              <a:solidFill>
                <a:srgbClr val="003399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1" baseline="0" dirty="0">
              <a:solidFill>
                <a:srgbClr val="003399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baseline="0" dirty="0">
                <a:solidFill>
                  <a:srgbClr val="003399"/>
                </a:solidFill>
                <a:latin typeface="+mn-lt"/>
              </a:rPr>
              <a:t>К высоким столбам – опорам прикреплены провода, по которым ток течет под очень большим напряжением. </a:t>
            </a:r>
          </a:p>
        </p:txBody>
      </p:sp>
      <p:pic>
        <p:nvPicPr>
          <p:cNvPr id="15" name="Содержимое 6" descr="Линии электропередачи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8037" y="1196752"/>
            <a:ext cx="4181475" cy="4778375"/>
          </a:xfrm>
        </p:spPr>
      </p:pic>
    </p:spTree>
    <p:extLst>
      <p:ext uri="{BB962C8B-B14F-4D97-AF65-F5344CB8AC3E}">
        <p14:creationId xmlns:p14="http://schemas.microsoft.com/office/powerpoint/2010/main" val="30560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4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539552" y="260350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Как в наш дом </a:t>
            </a: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приходит электричество</a:t>
            </a: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?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036638" y="836712"/>
            <a:ext cx="8107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baseline="0" dirty="0">
                <a:solidFill>
                  <a:srgbClr val="003399"/>
                </a:solidFill>
                <a:latin typeface="+mn-lt"/>
              </a:rPr>
              <a:t>Когда электричество приходит в город, оно попадает на  подстанцию. </a:t>
            </a:r>
            <a:endParaRPr lang="ru-RU" altLang="ru-RU" sz="1800" baseline="0" dirty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8" name="Picture 5" descr="\\Mrsk-dfs\дсми\Внутренние\Фото департамента\2012 год\12 10 03 Пуск ПС Краснопольская\ПС Краснопольская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8"/>
          <a:stretch>
            <a:fillRect/>
          </a:stretch>
        </p:blipFill>
        <p:spPr bwMode="auto">
          <a:xfrm>
            <a:off x="1048973" y="1389162"/>
            <a:ext cx="7408862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5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539552" y="260350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Как в наш дом </a:t>
            </a: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приходит электричество</a:t>
            </a: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8131" y="818113"/>
            <a:ext cx="8053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b="1" dirty="0" smtClean="0">
                <a:solidFill>
                  <a:srgbClr val="003399"/>
                </a:solidFill>
              </a:rPr>
              <a:t>Напряжение </a:t>
            </a:r>
            <a:r>
              <a:rPr lang="ru-RU" altLang="zh-CN" b="1" dirty="0">
                <a:solidFill>
                  <a:srgbClr val="003399"/>
                </a:solidFill>
              </a:rPr>
              <a:t>понижается с помощью специальной машины – трансформатора</a:t>
            </a:r>
            <a:endParaRPr lang="ru-RU" dirty="0"/>
          </a:p>
        </p:txBody>
      </p:sp>
      <p:pic>
        <p:nvPicPr>
          <p:cNvPr id="9" name="Содержимое 8" descr="Трансформатор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7718" y="1484784"/>
            <a:ext cx="6480175" cy="4308475"/>
          </a:xfrm>
        </p:spPr>
      </p:pic>
    </p:spTree>
    <p:extLst>
      <p:ext uri="{BB962C8B-B14F-4D97-AF65-F5344CB8AC3E}">
        <p14:creationId xmlns:p14="http://schemas.microsoft.com/office/powerpoint/2010/main" val="238480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6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539552" y="260350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Как в наш дом </a:t>
            </a: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приходит электричество</a:t>
            </a: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6470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zh-CN" b="1" dirty="0">
                <a:solidFill>
                  <a:srgbClr val="003399"/>
                </a:solidFill>
              </a:rPr>
              <a:t>Дальше электрический ток идет по кабелям под землей или по воздушной                                   линии над землей. По этим проводам электричество </a:t>
            </a:r>
            <a:r>
              <a:rPr lang="ru-RU" altLang="zh-CN" b="1" dirty="0" smtClean="0">
                <a:solidFill>
                  <a:srgbClr val="003399"/>
                </a:solidFill>
              </a:rPr>
              <a:t>подходит к </a:t>
            </a:r>
            <a:r>
              <a:rPr lang="ru-RU" altLang="zh-CN" b="1" dirty="0">
                <a:solidFill>
                  <a:srgbClr val="003399"/>
                </a:solidFill>
              </a:rPr>
              <a:t>дому и попадает в трансформаторную подстанцию, где напряжение понижается еще раз. Только после этого электричество можно использовать </a:t>
            </a:r>
            <a:r>
              <a:rPr lang="ru-RU" altLang="zh-CN" b="1" dirty="0" smtClean="0">
                <a:solidFill>
                  <a:srgbClr val="003399"/>
                </a:solidFill>
              </a:rPr>
              <a:t>в </a:t>
            </a:r>
            <a:r>
              <a:rPr lang="ru-RU" altLang="zh-CN" b="1" dirty="0">
                <a:solidFill>
                  <a:srgbClr val="003399"/>
                </a:solidFill>
              </a:rPr>
              <a:t>различных бытовых электроприборах у нас дома.</a:t>
            </a:r>
            <a:endParaRPr lang="ru-RU" dirty="0"/>
          </a:p>
        </p:txBody>
      </p:sp>
      <p:pic>
        <p:nvPicPr>
          <p:cNvPr id="8" name="Picture 6" descr="\\Mrsk-dfs\дсми\Обмен\Акция среди сотрудников_НЕ ДЕЛАЙ САМ! ОСТАНОВИ ДРУГА!\Презентационный материал для дошкольников\Трансформаторная подстан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42032"/>
            <a:ext cx="5302101" cy="394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2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7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645915" y="116632"/>
            <a:ext cx="806469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000" b="1" dirty="0">
                <a:solidFill>
                  <a:srgbClr val="003399"/>
                </a:solidFill>
                <a:latin typeface="Arial"/>
              </a:rPr>
              <a:t> </a:t>
            </a: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Правила обращения с </a:t>
            </a: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электричеством на улице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268288" y="1000448"/>
            <a:ext cx="5292725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1. ОПАСНО  касаться оборванных висящих или лежащих на земле проводов или даже приближаться к ним!</a:t>
            </a:r>
            <a:endParaRPr kumimoji="0" lang="ru-RU" altLang="zh-CN" sz="17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2485" y="620688"/>
            <a:ext cx="265747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66CCFF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3399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322262" y="2157735"/>
            <a:ext cx="51847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ru-RU" altLang="zh-CN" sz="1700" b="1" dirty="0" smtClean="0">
                <a:solidFill>
                  <a:srgbClr val="003399"/>
                </a:solidFill>
                <a:latin typeface="+mn-lt"/>
              </a:rPr>
              <a:t>2. ОПАСНО </a:t>
            </a:r>
            <a:r>
              <a:rPr lang="ru-RU" altLang="zh-CN" sz="1700" b="1" dirty="0">
                <a:solidFill>
                  <a:srgbClr val="003399"/>
                </a:solidFill>
                <a:latin typeface="+mn-lt"/>
              </a:rPr>
              <a:t>влезать на опоры высоковольтных линий </a:t>
            </a:r>
            <a:r>
              <a:rPr lang="ru-RU" altLang="zh-CN" sz="1700" b="1" dirty="0" smtClean="0">
                <a:solidFill>
                  <a:srgbClr val="003399"/>
                </a:solidFill>
                <a:latin typeface="+mn-lt"/>
              </a:rPr>
              <a:t>электропередачи!</a:t>
            </a:r>
          </a:p>
          <a:p>
            <a:pPr algn="just">
              <a:defRPr/>
            </a:pPr>
            <a:endParaRPr lang="ru-RU" altLang="zh-CN" sz="1700" b="1" dirty="0" smtClean="0">
              <a:solidFill>
                <a:srgbClr val="003399"/>
              </a:solidFill>
              <a:latin typeface="+mn-lt"/>
            </a:endParaRPr>
          </a:p>
          <a:p>
            <a:pPr algn="just">
              <a:defRPr/>
            </a:pPr>
            <a:r>
              <a:rPr lang="ru-RU" altLang="zh-CN" sz="1700" b="1" dirty="0" smtClean="0">
                <a:solidFill>
                  <a:srgbClr val="003399"/>
                </a:solidFill>
                <a:latin typeface="+mn-lt"/>
              </a:rPr>
              <a:t>3. ОПАСНО играть под линиями электропередачи!</a:t>
            </a:r>
          </a:p>
          <a:p>
            <a:pPr algn="just">
              <a:defRPr/>
            </a:pPr>
            <a:endParaRPr lang="ru-RU" altLang="zh-CN" sz="1700" b="1" dirty="0">
              <a:solidFill>
                <a:srgbClr val="003399"/>
              </a:solidFill>
              <a:latin typeface="+mn-lt"/>
            </a:endParaRPr>
          </a:p>
          <a:p>
            <a:pPr algn="just">
              <a:defRPr/>
            </a:pPr>
            <a:r>
              <a:rPr lang="ru-RU" altLang="zh-CN" sz="1700" b="1" dirty="0" smtClean="0">
                <a:solidFill>
                  <a:srgbClr val="003399"/>
                </a:solidFill>
                <a:latin typeface="+mn-lt"/>
              </a:rPr>
              <a:t>4. ОПАСНО разводить костры под линиями </a:t>
            </a:r>
            <a:r>
              <a:rPr lang="ru-RU" altLang="zh-CN" sz="1700" b="1" dirty="0">
                <a:solidFill>
                  <a:srgbClr val="003399"/>
                </a:solidFill>
                <a:latin typeface="+mn-lt"/>
              </a:rPr>
              <a:t>электропередачи</a:t>
            </a:r>
            <a:r>
              <a:rPr lang="ru-RU" altLang="zh-CN" sz="1700" b="1" dirty="0" smtClean="0">
                <a:solidFill>
                  <a:srgbClr val="003399"/>
                </a:solidFill>
                <a:latin typeface="+mn-lt"/>
              </a:rPr>
              <a:t>!</a:t>
            </a:r>
          </a:p>
          <a:p>
            <a:pPr algn="just">
              <a:defRPr/>
            </a:pPr>
            <a:endParaRPr lang="ru-RU" altLang="zh-CN" sz="1700" b="1" dirty="0">
              <a:solidFill>
                <a:srgbClr val="003399"/>
              </a:solidFill>
              <a:latin typeface="+mn-lt"/>
            </a:endParaRPr>
          </a:p>
          <a:p>
            <a:pPr algn="just">
              <a:defRPr/>
            </a:pPr>
            <a:r>
              <a:rPr lang="ru-RU" altLang="zh-CN" sz="1700" b="1" dirty="0" smtClean="0">
                <a:solidFill>
                  <a:srgbClr val="003399"/>
                </a:solidFill>
                <a:latin typeface="+mn-lt"/>
              </a:rPr>
              <a:t>5. ОПАСНО запускать под проводами ЛЭП воздушных змеев!</a:t>
            </a:r>
            <a:endParaRPr lang="ru-RU" altLang="zh-CN" sz="1700" b="1" dirty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2485" y="3140968"/>
            <a:ext cx="26257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66CCFF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3399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3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8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645915" y="116632"/>
            <a:ext cx="806469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000" b="1" dirty="0">
                <a:solidFill>
                  <a:srgbClr val="003399"/>
                </a:solidFill>
                <a:latin typeface="Arial"/>
              </a:rPr>
              <a:t> </a:t>
            </a: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Правила обращения с </a:t>
            </a:r>
            <a:r>
              <a:rPr lang="ru-RU" altLang="ru-RU" sz="2000" b="1" dirty="0">
                <a:solidFill>
                  <a:srgbClr val="003399"/>
                </a:solidFill>
                <a:latin typeface="+mn-lt"/>
              </a:rPr>
              <a:t>электричеством на улице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3563938" y="1157263"/>
            <a:ext cx="488156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6. ОПАСНО влезать на крыши домов и строений, где поблизости проходят электрические провода!</a:t>
            </a:r>
            <a:b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7. ОПАСНО заходить в трансформаторные будки, </a:t>
            </a:r>
            <a:r>
              <a:rPr kumimoji="0" lang="ru-RU" altLang="zh-CN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электрощитовые</a:t>
            </a: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и другие электротехнические</a:t>
            </a:r>
            <a:r>
              <a:rPr kumimoji="0" lang="ru-RU" altLang="zh-CN" sz="17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помещения!</a:t>
            </a:r>
            <a:b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altLang="zh-CN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8. ОПАСНО трогать руками электроприборы, провода!  </a:t>
            </a:r>
            <a:endParaRPr kumimoji="0" lang="ru-RU" altLang="zh-CN" sz="17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20688"/>
            <a:ext cx="2736850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66CCFF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3399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471838"/>
            <a:ext cx="27368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66CCFF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3399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0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C7F57C0-2A0C-1749-B550-E7413366F02A}" type="slidenum">
              <a:rPr lang="ru-RU" sz="1400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9</a:t>
            </a:fld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6" descr="electro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4481513"/>
            <a:ext cx="331470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eЗна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106488"/>
            <a:ext cx="3201988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2395538" y="350838"/>
            <a:ext cx="4438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baseline="0" dirty="0">
                <a:solidFill>
                  <a:srgbClr val="003399"/>
                </a:solidFill>
                <a:latin typeface="+mj-lt"/>
              </a:rPr>
              <a:t>Предупреждающие знаки</a:t>
            </a:r>
            <a:endParaRPr lang="ru-RU" altLang="ru-RU" sz="2000" baseline="0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19" name="Picture 8" descr="\\Mrsk-dfs\дсми\Обмен\Акция среди сотрудников_НЕ ДЕЛАЙ САМ! ОСТАНОВИ ДРУГА!\Картинки по электробезопасности для детишек\Не влезай убье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89013"/>
            <a:ext cx="2185988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4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МСРК Урала шаблон">
  <a:themeElements>
    <a:clrScheme name="Презентация МРСК Урал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8EB4E3"/>
      </a:accent2>
      <a:accent3>
        <a:srgbClr val="BFBFBF"/>
      </a:accent3>
      <a:accent4>
        <a:srgbClr val="F79646"/>
      </a:accent4>
      <a:accent5>
        <a:srgbClr val="4F81BD"/>
      </a:accent5>
      <a:accent6>
        <a:srgbClr val="4BACC6"/>
      </a:accent6>
      <a:hlink>
        <a:srgbClr val="000000"/>
      </a:hlink>
      <a:folHlink>
        <a:srgbClr val="C0504D"/>
      </a:folHlink>
    </a:clrScheme>
    <a:fontScheme name="Презентация МРСК Урала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 Свердловэнерго шаблон" id="{E01A58C9-1644-4BC2-9EF3-7106C6C8967A}" vid="{DE19F80E-9374-44BE-96F1-BEC30C2E546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МСРК Урала шаблон</Template>
  <TotalTime>68</TotalTime>
  <Words>368</Words>
  <Application>Microsoft Office PowerPoint</Application>
  <PresentationFormat>Экран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Презентация МСРК Урала шаблон</vt:lpstr>
      <vt:lpstr> «Электробезопасность»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«Электробезопасность»</dc:title>
  <dc:creator>Чувашова Наталья Владимировна</dc:creator>
  <cp:lastModifiedBy>Чувашова Наталья Владимировна</cp:lastModifiedBy>
  <cp:revision>7</cp:revision>
  <dcterms:created xsi:type="dcterms:W3CDTF">2016-04-19T09:24:12Z</dcterms:created>
  <dcterms:modified xsi:type="dcterms:W3CDTF">2016-04-19T10:33:04Z</dcterms:modified>
</cp:coreProperties>
</file>